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  <p:sldMasterId id="2147483662" r:id="rId6"/>
    <p:sldMasterId id="2147483663" r:id="rId7"/>
    <p:sldMasterId id="214748366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y="6858000" cx="9144000"/>
  <p:notesSz cx="6858000" cy="9144000"/>
  <p:embeddedFontLs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font" Target="fonts/CenturyGothic-regular.fntdata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enturyGothic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vu du guidon - 19/11/13 - FUB</a:t>
            </a:r>
            <a:endParaRPr/>
          </a:p>
        </p:txBody>
      </p:sp>
      <p:sp>
        <p:nvSpPr>
          <p:cNvPr id="123" name="Google Shape;12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5" name="Google Shape;2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7" name="Google Shape;2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1" name="Google Shape;2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4" name="Google Shape;2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7" name="Google Shape;2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8" name="Google Shape;3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7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5" name="Google Shape;34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6" name="Google Shape;3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 txBox="1"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vu du guidon - 19/11/13 - FUB</a:t>
            </a:r>
            <a:endParaRPr/>
          </a:p>
        </p:txBody>
      </p:sp>
      <p:sp>
        <p:nvSpPr>
          <p:cNvPr id="167" name="Google Shape;167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 txBox="1"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vu du guidon - 19/11/13 - FUB</a:t>
            </a:r>
            <a:endParaRPr/>
          </a:p>
        </p:txBody>
      </p:sp>
      <p:sp>
        <p:nvSpPr>
          <p:cNvPr id="178" name="Google Shape;178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 txBox="1"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vu du guidon - 19/11/13 - FUB</a:t>
            </a:r>
            <a:endParaRPr/>
          </a:p>
        </p:txBody>
      </p:sp>
      <p:sp>
        <p:nvSpPr>
          <p:cNvPr id="202" name="Google Shape;202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20040" lvl="0" marL="45720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showMasterSp="0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b="0" sz="3600" cap="none">
                <a:solidFill>
                  <a:srgbClr val="78766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8850" spcFirstLastPara="1" rIns="91425" wrap="square" tIns="0">
            <a:noAutofit/>
          </a:bodyPr>
          <a:lstStyle>
            <a:lvl1pPr indent="-228600" lvl="0" marL="457200" marR="36576" algn="l">
              <a:spcBef>
                <a:spcPts val="0"/>
              </a:spcBef>
              <a:spcAft>
                <a:spcPts val="0"/>
              </a:spcAft>
              <a:buSzPts val="1440"/>
              <a:buNone/>
              <a:defRPr b="0" sz="1800">
                <a:solidFill>
                  <a:srgbClr val="B75C00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25"/>
              </a:spcBef>
              <a:spcAft>
                <a:spcPts val="0"/>
              </a:spcAft>
              <a:buSzPts val="156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showMasterSp="0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showMasterSp="0">
  <p:cSld name="Image avec légend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b="0" sz="3600">
                <a:solidFill>
                  <a:srgbClr val="78766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. Texte et image de la bibliothèque" type="txAndClipArt">
  <p:cSld name="TEXT_AND_CLIPAR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685800" y="463550"/>
            <a:ext cx="7759700" cy="14335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685800" y="1981200"/>
            <a:ext cx="3803650" cy="4222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20040" lvl="0" marL="45720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8" name="Google Shape;28;p3"/>
          <p:cNvSpPr/>
          <p:nvPr>
            <p:ph idx="2" type="clipArt"/>
          </p:nvPr>
        </p:nvSpPr>
        <p:spPr>
          <a:xfrm>
            <a:off x="4641850" y="1981200"/>
            <a:ext cx="3803650" cy="422275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title"/>
          </p:nvPr>
        </p:nvSpPr>
        <p:spPr>
          <a:xfrm rot="5400000">
            <a:off x="4991101" y="2171704"/>
            <a:ext cx="525779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 rot="5400000">
            <a:off x="876300" y="190503"/>
            <a:ext cx="5257801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20040" lvl="0" marL="45720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 rot="5400000">
            <a:off x="2500884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20040" lvl="0" marL="45720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  <a:defRPr b="1" sz="2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>
            <a:lvl1pPr indent="-228600" lvl="0" marL="457200" marR="18288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1"/>
                </a:solidFill>
              </a:defRPr>
            </a:lvl3pPr>
            <a:lvl4pPr indent="-228600" lvl="3" marL="1828800" algn="l">
              <a:spcBef>
                <a:spcPts val="225"/>
              </a:spcBef>
              <a:spcAft>
                <a:spcPts val="0"/>
              </a:spcAft>
              <a:buSzPts val="1008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algn="l">
              <a:spcBef>
                <a:spcPts val="250"/>
              </a:spcBef>
              <a:spcAft>
                <a:spcPts val="0"/>
              </a:spcAft>
              <a:buSzPts val="2240"/>
              <a:buChar char="⚫"/>
              <a:defRPr sz="2800">
                <a:solidFill>
                  <a:schemeClr val="dk1"/>
                </a:solidFill>
              </a:defRPr>
            </a:lvl1pPr>
            <a:lvl2pPr indent="-393700" lvl="1" marL="914400" algn="l">
              <a:spcBef>
                <a:spcPts val="250"/>
              </a:spcBef>
              <a:spcAft>
                <a:spcPts val="0"/>
              </a:spcAft>
              <a:buSzPts val="2600"/>
              <a:buChar char="◦"/>
              <a:defRPr sz="2600"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250"/>
              </a:spcBef>
              <a:spcAft>
                <a:spcPts val="0"/>
              </a:spcAft>
              <a:buSzPts val="2400"/>
              <a:buChar char="●"/>
              <a:defRPr sz="2400">
                <a:solidFill>
                  <a:schemeClr val="dk1"/>
                </a:solidFill>
              </a:defRPr>
            </a:lvl3pPr>
            <a:lvl4pPr indent="-370839" lvl="3" marL="1828800" algn="l">
              <a:spcBef>
                <a:spcPts val="225"/>
              </a:spcBef>
              <a:spcAft>
                <a:spcPts val="0"/>
              </a:spcAft>
              <a:buSzPts val="2240"/>
              <a:buChar char="◦"/>
              <a:defRPr sz="2000"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>
                <a:solidFill>
                  <a:schemeClr val="dk1"/>
                </a:solidFill>
              </a:defRPr>
            </a:lvl5pPr>
            <a:lvl6pPr indent="-228600" lvl="5" marL="2743200" algn="l">
              <a:spcBef>
                <a:spcPts val="250"/>
              </a:spcBef>
              <a:spcAft>
                <a:spcPts val="0"/>
              </a:spcAft>
              <a:buSzPts val="1700"/>
              <a:buNone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607224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225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2" type="body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91425" wrap="square" tIns="91425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225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3" type="body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50520" lvl="0" marL="45720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392" lvl="3" marL="1828800" algn="l">
              <a:spcBef>
                <a:spcPts val="225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4" type="body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50520" lvl="0" marL="45720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392" lvl="3" marL="1828800" algn="l">
              <a:spcBef>
                <a:spcPts val="225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60680" lvl="0" marL="45720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indent="-368300" lvl="1" marL="9144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56616" lvl="3" marL="182880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60680" lvl="0" marL="45720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indent="-368300" lvl="1" marL="9144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56616" lvl="3" marL="182880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 type="title">
  <p:cSld name="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4500">
                <a:solidFill>
                  <a:srgbClr val="FF8C3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" type="subTitle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8766F"/>
                </a:solidFill>
              </a:defRPr>
            </a:lvl1pPr>
            <a:lvl2pPr lvl="1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225"/>
              </a:spcBef>
              <a:spcAft>
                <a:spcPts val="0"/>
              </a:spcAft>
              <a:buSzPts val="2016"/>
              <a:buNone/>
              <a:defRPr/>
            </a:lvl4pPr>
            <a:lvl5pPr lvl="4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257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4.jp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4.jp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pic>
        <p:nvPicPr>
          <p:cNvPr descr="velo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m"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15075"/>
            <a:ext cx="91440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B_quadri HD" id="17" name="Google Shape;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5562600"/>
            <a:ext cx="1295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1143000" y="2286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lo" id="73" name="Google Shape;73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m" id="74" name="Google Shape;7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15075"/>
            <a:ext cx="92202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B_quadri HD" id="75" name="Google Shape;7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5638800"/>
            <a:ext cx="1295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/>
        </p:nvSpPr>
        <p:spPr>
          <a:xfrm>
            <a:off x="1447800" y="5334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Arial"/>
              <a:buNone/>
              <a:defRPr b="0" i="0" sz="100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Relationship Id="rId4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Relationship Id="rId5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503237" y="4983162"/>
            <a:ext cx="8183562" cy="1052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122873" lvl="0" marL="2651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228725" y="3492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711325" y="39052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938212" y="823912"/>
            <a:ext cx="6172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hoto couv code vu du guidon.jpg"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0" y="-228600"/>
            <a:ext cx="9296400" cy="9447212"/>
          </a:xfrm>
          <a:prstGeom prst="rect">
            <a:avLst/>
          </a:prstGeom>
          <a:noFill/>
          <a:ln cap="flat" cmpd="sng" w="9525">
            <a:solidFill>
              <a:srgbClr val="1B587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2" name="Google Shape;132;p18"/>
          <p:cNvSpPr txBox="1"/>
          <p:nvPr/>
        </p:nvSpPr>
        <p:spPr>
          <a:xfrm>
            <a:off x="0" y="1524000"/>
            <a:ext cx="8839200" cy="124867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Font typeface="Arial"/>
              <a:buNone/>
            </a:pPr>
            <a:r>
              <a:rPr b="1" i="0" lang="fr-FR" sz="7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Code vu du guidon</a:t>
            </a:r>
            <a:endParaRPr/>
          </a:p>
        </p:txBody>
      </p:sp>
      <p:pic>
        <p:nvPicPr>
          <p:cNvPr descr="FUB_quadri HD.jpg" id="133" name="Google Shape;1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5260975"/>
            <a:ext cx="1795462" cy="159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304800" y="3124200"/>
            <a:ext cx="8839200" cy="13256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Circuler à vélo en toute sécurité avec la FUB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0" y="5562600"/>
            <a:ext cx="6629400" cy="305429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1" i="0" lang="fr-FR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fr-F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code vu du guidon a été largement inspiré de celui de :</a:t>
            </a:r>
            <a:br>
              <a:rPr b="1" i="0" lang="fr-F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Muriel Sola-Ribeiro, de l’association Vélo-Cité Bordeaux</a:t>
            </a:r>
            <a:br>
              <a:rPr b="1" i="0" lang="fr-F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Evelyne Pinson, de l’association Avélo Rouen</a:t>
            </a:r>
            <a:br>
              <a:rPr b="1" i="0" lang="fr-F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noter : vous pourrez retrouver ces deux autres codes </a:t>
            </a:r>
            <a:br>
              <a:rPr b="1" i="0" lang="fr-F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dans la partie « ressources ». Merci à elles !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4038600" y="1143000"/>
            <a:ext cx="43434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Le cycliste a-t-il le droit de circuler dans ce sens ?</a:t>
            </a:r>
            <a:endParaRPr/>
          </a:p>
        </p:txBody>
      </p:sp>
      <p:sp>
        <p:nvSpPr>
          <p:cNvPr id="249" name="Google Shape;249;p27"/>
          <p:cNvSpPr txBox="1"/>
          <p:nvPr/>
        </p:nvSpPr>
        <p:spPr>
          <a:xfrm>
            <a:off x="5543550" y="2309812"/>
            <a:ext cx="3600450" cy="11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endParaRPr/>
          </a:p>
        </p:txBody>
      </p:sp>
      <p:sp>
        <p:nvSpPr>
          <p:cNvPr id="250" name="Google Shape;250;p27"/>
          <p:cNvSpPr txBox="1"/>
          <p:nvPr/>
        </p:nvSpPr>
        <p:spPr>
          <a:xfrm>
            <a:off x="5183187" y="24622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143000"/>
            <a:ext cx="3352800" cy="464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3337" y="3962400"/>
            <a:ext cx="1312862" cy="184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7175" y="4044950"/>
            <a:ext cx="1800225" cy="17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 txBox="1"/>
          <p:nvPr/>
        </p:nvSpPr>
        <p:spPr>
          <a:xfrm>
            <a:off x="5183187" y="30718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/>
        </p:nvSpPr>
        <p:spPr>
          <a:xfrm>
            <a:off x="457200" y="335280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3124200" y="990600"/>
            <a:ext cx="5543550" cy="16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 Au cédez le passage cycliste au feu, les vélos sont autorisés à passer le feu rouge pour tourner à droite :</a:t>
            </a:r>
            <a:endParaRPr/>
          </a:p>
        </p:txBody>
      </p:sp>
      <p:sp>
        <p:nvSpPr>
          <p:cNvPr id="262" name="Google Shape;262;p28"/>
          <p:cNvSpPr txBox="1"/>
          <p:nvPr/>
        </p:nvSpPr>
        <p:spPr>
          <a:xfrm>
            <a:off x="4191000" y="2743200"/>
            <a:ext cx="3962400" cy="210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Oui, dans tous les cas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Oui, après avoir cédé </a:t>
            </a:r>
            <a:b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priorité aux piétons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Non, jamais</a:t>
            </a:r>
            <a:endParaRPr/>
          </a:p>
        </p:txBody>
      </p:sp>
      <p:sp>
        <p:nvSpPr>
          <p:cNvPr id="263" name="Google Shape;263;p28"/>
          <p:cNvSpPr txBox="1"/>
          <p:nvPr/>
        </p:nvSpPr>
        <p:spPr>
          <a:xfrm>
            <a:off x="3859212" y="28686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3859212" y="35052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3859212" y="44958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471737"/>
            <a:ext cx="25908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1066800"/>
            <a:ext cx="1703387" cy="1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8"/>
          <p:cNvSpPr txBox="1"/>
          <p:nvPr/>
        </p:nvSpPr>
        <p:spPr>
          <a:xfrm>
            <a:off x="3048000" y="5010150"/>
            <a:ext cx="60960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saviez-vous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Quelle amende pour avoir grillé un feu rouge à vélo  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Réponse : 90 euros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/>
          <p:nvPr/>
        </p:nvSpPr>
        <p:spPr>
          <a:xfrm>
            <a:off x="457200" y="335280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4495800" y="1066800"/>
            <a:ext cx="432435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11. Les cyclistes sont-ils autorisés dans les voies de bus ?</a:t>
            </a:r>
            <a:endParaRPr/>
          </a:p>
        </p:txBody>
      </p:sp>
      <p:sp>
        <p:nvSpPr>
          <p:cNvPr id="276" name="Google Shape;276;p29"/>
          <p:cNvSpPr txBox="1"/>
          <p:nvPr/>
        </p:nvSpPr>
        <p:spPr>
          <a:xfrm>
            <a:off x="5410200" y="2581275"/>
            <a:ext cx="3352800" cy="290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Oui, uniquement quand la ville l'a accepté par un arrêté municipal</a:t>
            </a:r>
            <a:endParaRPr/>
          </a:p>
        </p:txBody>
      </p:sp>
      <p:sp>
        <p:nvSpPr>
          <p:cNvPr id="277" name="Google Shape;277;p29"/>
          <p:cNvSpPr txBox="1"/>
          <p:nvPr/>
        </p:nvSpPr>
        <p:spPr>
          <a:xfrm>
            <a:off x="4991100" y="27543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5002212" y="33147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684212" y="1079500"/>
            <a:ext cx="3095625" cy="4500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654175"/>
            <a:ext cx="4140200" cy="356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9"/>
          <p:cNvSpPr txBox="1"/>
          <p:nvPr/>
        </p:nvSpPr>
        <p:spPr>
          <a:xfrm>
            <a:off x="4991100" y="38973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 txBox="1"/>
          <p:nvPr/>
        </p:nvSpPr>
        <p:spPr>
          <a:xfrm>
            <a:off x="457200" y="335280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2819400" y="933450"/>
            <a:ext cx="60198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 Circulation sur la plateforme de tramway : que nous dit ce panneau ?</a:t>
            </a:r>
            <a:endParaRPr/>
          </a:p>
        </p:txBody>
      </p:sp>
      <p:sp>
        <p:nvSpPr>
          <p:cNvPr id="289" name="Google Shape;289;p30"/>
          <p:cNvSpPr txBox="1"/>
          <p:nvPr/>
        </p:nvSpPr>
        <p:spPr>
          <a:xfrm>
            <a:off x="4343400" y="1857375"/>
            <a:ext cx="4656137" cy="37052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seuls les vélos sont autorisés à rouler sur la voie de tram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voitures sont autorisées à rouler sur la voie de tram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voitures sont autorisées à rouler sur la voie de tram uniquement pour doubler</a:t>
            </a:r>
            <a:endParaRPr/>
          </a:p>
        </p:txBody>
      </p:sp>
      <p:sp>
        <p:nvSpPr>
          <p:cNvPr id="290" name="Google Shape;290;p30"/>
          <p:cNvSpPr txBox="1"/>
          <p:nvPr/>
        </p:nvSpPr>
        <p:spPr>
          <a:xfrm>
            <a:off x="4038600" y="20304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4038600" y="34290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4114800"/>
            <a:ext cx="2700337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0"/>
          <p:cNvSpPr txBox="1"/>
          <p:nvPr/>
        </p:nvSpPr>
        <p:spPr>
          <a:xfrm>
            <a:off x="4038600" y="44196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90600"/>
            <a:ext cx="23304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/>
        </p:nvSpPr>
        <p:spPr>
          <a:xfrm>
            <a:off x="457200" y="335280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3657600" y="1828800"/>
            <a:ext cx="50292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13. Le cycliste est-il </a:t>
            </a:r>
            <a:b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bien placé pour traverser </a:t>
            </a:r>
            <a:b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voie du tramway ?</a:t>
            </a:r>
            <a:endParaRPr/>
          </a:p>
        </p:txBody>
      </p:sp>
      <p:sp>
        <p:nvSpPr>
          <p:cNvPr id="302" name="Google Shape;302;p31"/>
          <p:cNvSpPr txBox="1"/>
          <p:nvPr/>
        </p:nvSpPr>
        <p:spPr>
          <a:xfrm>
            <a:off x="5159375" y="3395662"/>
            <a:ext cx="3600450" cy="11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endParaRPr/>
          </a:p>
        </p:txBody>
      </p:sp>
      <p:sp>
        <p:nvSpPr>
          <p:cNvPr id="303" name="Google Shape;303;p31"/>
          <p:cNvSpPr txBox="1"/>
          <p:nvPr/>
        </p:nvSpPr>
        <p:spPr>
          <a:xfrm>
            <a:off x="4800600" y="35544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4800600" y="41640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19200"/>
            <a:ext cx="2516187" cy="469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 txBox="1"/>
          <p:nvPr/>
        </p:nvSpPr>
        <p:spPr>
          <a:xfrm>
            <a:off x="457200" y="335280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2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2"/>
          <p:cNvSpPr txBox="1"/>
          <p:nvPr/>
        </p:nvSpPr>
        <p:spPr>
          <a:xfrm>
            <a:off x="3886200" y="990600"/>
            <a:ext cx="51054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14. Le cycliste est-il bien positionné dans le giratoire ?</a:t>
            </a:r>
            <a:endParaRPr/>
          </a:p>
        </p:txBody>
      </p:sp>
      <p:sp>
        <p:nvSpPr>
          <p:cNvPr id="313" name="Google Shape;313;p32"/>
          <p:cNvSpPr txBox="1"/>
          <p:nvPr/>
        </p:nvSpPr>
        <p:spPr>
          <a:xfrm>
            <a:off x="4478337" y="26670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4478337" y="2084387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2"/>
          <p:cNvSpPr txBox="1"/>
          <p:nvPr/>
        </p:nvSpPr>
        <p:spPr>
          <a:xfrm>
            <a:off x="4706937" y="1905000"/>
            <a:ext cx="3370262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Non</a:t>
            </a:r>
            <a:endParaRPr/>
          </a:p>
        </p:txBody>
      </p:sp>
      <p:sp>
        <p:nvSpPr>
          <p:cNvPr id="316" name="Google Shape;316;p32"/>
          <p:cNvSpPr txBox="1"/>
          <p:nvPr/>
        </p:nvSpPr>
        <p:spPr>
          <a:xfrm>
            <a:off x="2057400" y="57642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381000" y="5754687"/>
            <a:ext cx="179387" cy="152400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2"/>
          <p:cNvSpPr txBox="1"/>
          <p:nvPr/>
        </p:nvSpPr>
        <p:spPr>
          <a:xfrm>
            <a:off x="533400" y="5600700"/>
            <a:ext cx="2819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Oui			Non</a:t>
            </a:r>
            <a:endParaRPr/>
          </a:p>
        </p:txBody>
      </p:sp>
      <p:sp>
        <p:nvSpPr>
          <p:cNvPr id="319" name="Google Shape;319;p32"/>
          <p:cNvSpPr txBox="1"/>
          <p:nvPr/>
        </p:nvSpPr>
        <p:spPr>
          <a:xfrm>
            <a:off x="7696200" y="45466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7696200" y="3963987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7924800" y="3784600"/>
            <a:ext cx="3370262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Non</a:t>
            </a:r>
            <a:endParaRPr/>
          </a:p>
        </p:txBody>
      </p:sp>
      <p:pic>
        <p:nvPicPr>
          <p:cNvPr descr="petit giratoire.jpg" id="322" name="Google Shape;3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66800"/>
            <a:ext cx="341947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yen giratoire.jpg" id="323" name="Google Shape;32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3328987"/>
            <a:ext cx="2995612" cy="2233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nd giratoire.jpg" id="324" name="Google Shape;32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3276600"/>
            <a:ext cx="3962400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/>
          <p:nvPr/>
        </p:nvSpPr>
        <p:spPr>
          <a:xfrm>
            <a:off x="457200" y="335280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3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3"/>
          <p:cNvSpPr txBox="1"/>
          <p:nvPr/>
        </p:nvSpPr>
        <p:spPr>
          <a:xfrm>
            <a:off x="4972050" y="1600200"/>
            <a:ext cx="379095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15. Le conducteur du camion en mouvement voit-il le cycliste ?</a:t>
            </a:r>
            <a:endParaRPr/>
          </a:p>
        </p:txBody>
      </p:sp>
      <p:sp>
        <p:nvSpPr>
          <p:cNvPr id="332" name="Google Shape;332;p33"/>
          <p:cNvSpPr txBox="1"/>
          <p:nvPr/>
        </p:nvSpPr>
        <p:spPr>
          <a:xfrm>
            <a:off x="5621337" y="3830637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3"/>
          <p:cNvSpPr txBox="1"/>
          <p:nvPr/>
        </p:nvSpPr>
        <p:spPr>
          <a:xfrm>
            <a:off x="5621337" y="3290887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Google Shape;334;p33"/>
          <p:cNvGrpSpPr/>
          <p:nvPr/>
        </p:nvGrpSpPr>
        <p:grpSpPr>
          <a:xfrm>
            <a:off x="152400" y="1066800"/>
            <a:ext cx="4487862" cy="3529012"/>
            <a:chOff x="340" y="1171"/>
            <a:chExt cx="2827" cy="2223"/>
          </a:xfrm>
        </p:grpSpPr>
        <p:pic>
          <p:nvPicPr>
            <p:cNvPr id="335" name="Google Shape;335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" y="1171"/>
              <a:ext cx="2827" cy="2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p33"/>
            <p:cNvSpPr txBox="1"/>
            <p:nvPr/>
          </p:nvSpPr>
          <p:spPr>
            <a:xfrm>
              <a:off x="340" y="1171"/>
              <a:ext cx="2827" cy="2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" name="Google Shape;337;p33"/>
          <p:cNvSpPr txBox="1"/>
          <p:nvPr/>
        </p:nvSpPr>
        <p:spPr>
          <a:xfrm>
            <a:off x="5980112" y="3098800"/>
            <a:ext cx="3240087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Non</a:t>
            </a:r>
            <a:endParaRPr/>
          </a:p>
        </p:txBody>
      </p:sp>
      <p:sp>
        <p:nvSpPr>
          <p:cNvPr id="338" name="Google Shape;338;p33"/>
          <p:cNvSpPr txBox="1"/>
          <p:nvPr/>
        </p:nvSpPr>
        <p:spPr>
          <a:xfrm>
            <a:off x="152400" y="4740275"/>
            <a:ext cx="59436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Où le cycliste doit-il se placer ?</a:t>
            </a:r>
            <a:endParaRPr/>
          </a:p>
        </p:txBody>
      </p:sp>
      <p:sp>
        <p:nvSpPr>
          <p:cNvPr id="339" name="Google Shape;339;p33"/>
          <p:cNvSpPr txBox="1"/>
          <p:nvPr/>
        </p:nvSpPr>
        <p:spPr>
          <a:xfrm>
            <a:off x="609600" y="5205412"/>
            <a:ext cx="8915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Rester derrière 		Passer devant</a:t>
            </a:r>
            <a:b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mettre sur le côté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urier New"/>
              <a:buNone/>
            </a:pPr>
            <a:r>
              <a:rPr b="1" i="0" lang="fr-FR" sz="2600" u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</p:txBody>
      </p:sp>
      <p:sp>
        <p:nvSpPr>
          <p:cNvPr id="340" name="Google Shape;340;p33"/>
          <p:cNvSpPr txBox="1"/>
          <p:nvPr/>
        </p:nvSpPr>
        <p:spPr>
          <a:xfrm>
            <a:off x="354012" y="5386387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3"/>
          <p:cNvSpPr txBox="1"/>
          <p:nvPr/>
        </p:nvSpPr>
        <p:spPr>
          <a:xfrm>
            <a:off x="3505200" y="5386387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3"/>
          <p:cNvSpPr txBox="1"/>
          <p:nvPr/>
        </p:nvSpPr>
        <p:spPr>
          <a:xfrm>
            <a:off x="354012" y="58166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"/>
          <p:cNvSpPr txBox="1"/>
          <p:nvPr/>
        </p:nvSpPr>
        <p:spPr>
          <a:xfrm>
            <a:off x="457200" y="335280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4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4"/>
          <p:cNvSpPr txBox="1"/>
          <p:nvPr/>
        </p:nvSpPr>
        <p:spPr>
          <a:xfrm>
            <a:off x="4495800" y="1676400"/>
            <a:ext cx="4144962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16. Ces vélos sont-ils bien stationnés ?</a:t>
            </a:r>
            <a:endParaRPr/>
          </a:p>
        </p:txBody>
      </p:sp>
      <p:sp>
        <p:nvSpPr>
          <p:cNvPr id="350" name="Google Shape;350;p34"/>
          <p:cNvSpPr txBox="1"/>
          <p:nvPr/>
        </p:nvSpPr>
        <p:spPr>
          <a:xfrm>
            <a:off x="5400675" y="2971800"/>
            <a:ext cx="3598862" cy="11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endParaRPr/>
          </a:p>
        </p:txBody>
      </p:sp>
      <p:sp>
        <p:nvSpPr>
          <p:cNvPr id="351" name="Google Shape;351;p34"/>
          <p:cNvSpPr txBox="1"/>
          <p:nvPr/>
        </p:nvSpPr>
        <p:spPr>
          <a:xfrm>
            <a:off x="5040312" y="31242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4"/>
          <p:cNvSpPr txBox="1"/>
          <p:nvPr/>
        </p:nvSpPr>
        <p:spPr>
          <a:xfrm>
            <a:off x="5040312" y="37338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68400"/>
            <a:ext cx="3600450" cy="44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/>
          <p:nvPr/>
        </p:nvSpPr>
        <p:spPr>
          <a:xfrm>
            <a:off x="496887" y="3419475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5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5"/>
          <p:cNvSpPr txBox="1"/>
          <p:nvPr/>
        </p:nvSpPr>
        <p:spPr>
          <a:xfrm>
            <a:off x="5029200" y="1811337"/>
            <a:ext cx="41148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17. Ce vélo peut-il </a:t>
            </a:r>
            <a:b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circuler ainsi ?</a:t>
            </a:r>
            <a:endParaRPr/>
          </a:p>
        </p:txBody>
      </p:sp>
      <p:sp>
        <p:nvSpPr>
          <p:cNvPr id="361" name="Google Shape;361;p35"/>
          <p:cNvSpPr txBox="1"/>
          <p:nvPr/>
        </p:nvSpPr>
        <p:spPr>
          <a:xfrm>
            <a:off x="5105400" y="2801937"/>
            <a:ext cx="3240087" cy="169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5"/>
          <p:cNvSpPr txBox="1"/>
          <p:nvPr/>
        </p:nvSpPr>
        <p:spPr>
          <a:xfrm>
            <a:off x="5830887" y="2954337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5"/>
          <p:cNvSpPr txBox="1"/>
          <p:nvPr/>
        </p:nvSpPr>
        <p:spPr>
          <a:xfrm>
            <a:off x="5849937" y="3576637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5"/>
          <p:cNvSpPr txBox="1"/>
          <p:nvPr/>
        </p:nvSpPr>
        <p:spPr>
          <a:xfrm>
            <a:off x="228600" y="5257800"/>
            <a:ext cx="75438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saviez-vous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Quelle amende pour une absence de sonnette ou défaut d'éclairage sur le vélo 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Réponse : 11 euros</a:t>
            </a:r>
            <a:endParaRPr/>
          </a:p>
        </p:txBody>
      </p:sp>
      <p:pic>
        <p:nvPicPr>
          <p:cNvPr descr="brillez375.JPG" id="365" name="Google Shape;36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762000"/>
            <a:ext cx="325755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/>
        </p:nvSpPr>
        <p:spPr>
          <a:xfrm>
            <a:off x="457200" y="335280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5351462" y="2336800"/>
            <a:ext cx="3240087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None/>
            </a:pPr>
            <a:r>
              <a:rPr b="1" i="0" lang="fr-FR" sz="2400" u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Non</a:t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5172075" y="30845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5172075" y="2528887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914400"/>
            <a:ext cx="36004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484562"/>
            <a:ext cx="3600450" cy="2547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5437187" y="4267200"/>
            <a:ext cx="3240087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Non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5257800" y="4459287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5257800" y="5000625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724400" y="950912"/>
            <a:ext cx="3506787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Les vélos sont-ils bien positionnés sur la chaussée 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/>
        </p:nvSpPr>
        <p:spPr>
          <a:xfrm>
            <a:off x="457200" y="335280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5543550" y="1752600"/>
            <a:ext cx="360045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Quelle photo représente une bande cyclable ?</a:t>
            </a: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5867400" y="3700462"/>
            <a:ext cx="3124200" cy="11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de droite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de gauche</a:t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5562600" y="387985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5562600" y="4471987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619250"/>
            <a:ext cx="2727325" cy="324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9100" y="1619250"/>
            <a:ext cx="2336800" cy="324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/>
        </p:nvSpPr>
        <p:spPr>
          <a:xfrm>
            <a:off x="5105400" y="2057400"/>
            <a:ext cx="3581400" cy="1262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Le cycliste est-il bien placé ?</a:t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6002337" y="3395662"/>
            <a:ext cx="3598862" cy="11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5641975" y="354806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5641975" y="415766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ste cyclable.jpg" id="173" name="Google Shape;1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363662"/>
            <a:ext cx="4648200" cy="42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/>
        </p:nvSpPr>
        <p:spPr>
          <a:xfrm>
            <a:off x="5105400" y="1295400"/>
            <a:ext cx="3581400" cy="166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L’automobiliste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a-t-il le droit de doubler le cycliste ?</a:t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6002337" y="2743200"/>
            <a:ext cx="3598862" cy="11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endParaRPr/>
          </a:p>
        </p:txBody>
      </p:sp>
      <p:sp>
        <p:nvSpPr>
          <p:cNvPr id="182" name="Google Shape;182;p22"/>
          <p:cNvSpPr txBox="1"/>
          <p:nvPr/>
        </p:nvSpPr>
        <p:spPr>
          <a:xfrm>
            <a:off x="5641975" y="28956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5641975" y="35052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ycliste et depassement.jpg" id="184" name="Google Shape;18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44612"/>
            <a:ext cx="4724400" cy="421798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5029200" y="4343400"/>
            <a:ext cx="4114800" cy="1179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saviez-vous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cyclistes peuvent-ils rouler à deux ou plus de front en ville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Réponse : au maximum à deux de front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/>
        </p:nvSpPr>
        <p:spPr>
          <a:xfrm>
            <a:off x="457200" y="335280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4876800" y="1752600"/>
            <a:ext cx="396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Le cycliste traversant le passage piéton est-il en infraction ?</a:t>
            </a:r>
            <a:endParaRPr/>
          </a:p>
        </p:txBody>
      </p:sp>
      <p:sp>
        <p:nvSpPr>
          <p:cNvPr id="193" name="Google Shape;193;p23"/>
          <p:cNvSpPr txBox="1"/>
          <p:nvPr/>
        </p:nvSpPr>
        <p:spPr>
          <a:xfrm>
            <a:off x="5867400" y="3471862"/>
            <a:ext cx="2822575" cy="11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endParaRPr/>
          </a:p>
        </p:txBody>
      </p:sp>
      <p:sp>
        <p:nvSpPr>
          <p:cNvPr id="194" name="Google Shape;194;p23"/>
          <p:cNvSpPr txBox="1"/>
          <p:nvPr/>
        </p:nvSpPr>
        <p:spPr>
          <a:xfrm>
            <a:off x="5580062" y="36576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5580062" y="42672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0"/>
            <a:ext cx="4449762" cy="320516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/>
        </p:nvSpPr>
        <p:spPr>
          <a:xfrm>
            <a:off x="228600" y="5105400"/>
            <a:ext cx="64008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saviez-vous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Quelle amende pour la traversée à vélo sur un passage piéton  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Réponse : 90 euros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/>
        </p:nvSpPr>
        <p:spPr>
          <a:xfrm>
            <a:off x="0" y="671512"/>
            <a:ext cx="5829300" cy="49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4648200" y="1143000"/>
            <a:ext cx="4114800" cy="166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La cycliste a-t-elle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droit de rouler </a:t>
            </a:r>
            <a:br>
              <a:rPr b="1" i="0" lang="fr-FR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l’aire piétonne ?</a:t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5621337" y="2667000"/>
            <a:ext cx="3598862" cy="11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5260975" y="28194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5260975" y="34290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304800" y="4267200"/>
            <a:ext cx="8534400" cy="89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l’aire piétonne, quelle est la vitesse maximale des véhicules ? </a:t>
            </a:r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381000" y="5257800"/>
            <a:ext cx="8305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15 km/h 		  30 km/h		6 km/h (allure du pas)</a:t>
            </a:r>
            <a:endParaRPr/>
          </a:p>
        </p:txBody>
      </p:sp>
      <p:pic>
        <p:nvPicPr>
          <p:cNvPr descr="aire pietonne.jpg" id="211" name="Google Shape;21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90600"/>
            <a:ext cx="3962400" cy="31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430212" y="54594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2487612" y="54594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4648200" y="54102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/>
        </p:nvSpPr>
        <p:spPr>
          <a:xfrm>
            <a:off x="457200" y="335280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2438400" y="990600"/>
            <a:ext cx="67056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Le cycliste peut-il emprunter cette voie ?</a:t>
            </a: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3306762" y="2073275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3306762" y="263366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020762"/>
            <a:ext cx="1911350" cy="187483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5"/>
          <p:cNvSpPr txBox="1"/>
          <p:nvPr/>
        </p:nvSpPr>
        <p:spPr>
          <a:xfrm>
            <a:off x="5211762" y="47736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5211762" y="53832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4572000" y="3276600"/>
            <a:ext cx="396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piéton a-t-il le droit de marcher au milieu de la chaussée ?</a:t>
            </a:r>
            <a:endParaRPr/>
          </a:p>
        </p:txBody>
      </p:sp>
      <p:sp>
        <p:nvSpPr>
          <p:cNvPr id="228" name="Google Shape;228;p25"/>
          <p:cNvSpPr txBox="1"/>
          <p:nvPr/>
        </p:nvSpPr>
        <p:spPr>
          <a:xfrm>
            <a:off x="3714750" y="1871662"/>
            <a:ext cx="3600450" cy="11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endParaRPr/>
          </a:p>
        </p:txBody>
      </p:sp>
      <p:sp>
        <p:nvSpPr>
          <p:cNvPr id="229" name="Google Shape;229;p25"/>
          <p:cNvSpPr txBox="1"/>
          <p:nvPr/>
        </p:nvSpPr>
        <p:spPr>
          <a:xfrm>
            <a:off x="5619750" y="4614862"/>
            <a:ext cx="3600450" cy="11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endParaRPr/>
          </a:p>
        </p:txBody>
      </p:sp>
      <p:pic>
        <p:nvPicPr>
          <p:cNvPr descr="zone de rencontre.jpg" id="230" name="Google Shape;23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124200"/>
            <a:ext cx="39624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/>
        </p:nvSpPr>
        <p:spPr>
          <a:xfrm>
            <a:off x="457200" y="335280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1752600" y="5334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4800600" y="1143000"/>
            <a:ext cx="40195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À quoi sert </a:t>
            </a:r>
            <a:b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sas vélo ?</a:t>
            </a:r>
            <a:endParaRPr/>
          </a:p>
        </p:txBody>
      </p:sp>
      <p:sp>
        <p:nvSpPr>
          <p:cNvPr id="238" name="Google Shape;238;p26"/>
          <p:cNvSpPr txBox="1"/>
          <p:nvPr/>
        </p:nvSpPr>
        <p:spPr>
          <a:xfrm>
            <a:off x="5399087" y="2297112"/>
            <a:ext cx="3600450" cy="34178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ne pas respirer les  gaz d'échappement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démarrer devant les voitures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tourner à gauche en toute sécurité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5040312" y="2438400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5040312" y="34782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5040312" y="4468812"/>
            <a:ext cx="179387" cy="179387"/>
          </a:xfrm>
          <a:prstGeom prst="rect">
            <a:avLst/>
          </a:prstGeom>
          <a:noFill/>
          <a:ln cap="flat" cmpd="sng" w="36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́railleurs - Caen sas vélo.jpg" id="242" name="Google Shape;2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" y="1676400"/>
            <a:ext cx="44704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